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4" r:id="rId5"/>
    <p:sldId id="259" r:id="rId6"/>
    <p:sldId id="261" r:id="rId7"/>
    <p:sldId id="262" r:id="rId8"/>
    <p:sldId id="263" r:id="rId9"/>
  </p:sldIdLst>
  <p:sldSz cx="9144000" cy="6858000" type="screen4x3"/>
  <p:notesSz cx="6858000" cy="91011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AE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5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92C7801-9E5A-4C36-804D-AC7EDC97F7D6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43938"/>
            <a:ext cx="2971800" cy="455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43938"/>
            <a:ext cx="2971800" cy="455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F001E89-04A8-4CDB-8250-05938ECC1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56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852EF2-5F5E-44E8-8E4F-294391B721AF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682625"/>
            <a:ext cx="4549775" cy="3413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22763"/>
            <a:ext cx="5486400" cy="4095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43938"/>
            <a:ext cx="2971800" cy="455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43938"/>
            <a:ext cx="2971800" cy="455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0585130-020C-46D1-9066-2361E2C61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F99AA4-FBDB-4C21-A08E-08EEB9AD978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147082-6D49-4A81-84C6-73FF4B03368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0DD35A-C8F0-488E-9F92-7569E6C2BBD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03B192-197C-465F-B623-4507F414906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EC77CE-ACE8-4515-A98A-9112BD5ABE6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F51556-DFC9-416E-9DBF-07BBC9E79CB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770398-04E7-4D32-957B-59C719C35C3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91109-B7D7-418F-B662-DE7F1269D5F0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F369-4CEC-478E-A577-14A895378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73AC6-5230-4BF6-8D27-05F564FB5876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820AE-3C89-430B-A927-E47551B23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FD5CC-195E-47DC-B38B-1297533608EB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6B2D4-A04A-4C73-81E9-F084A0425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71566-2DCD-4A78-AF20-F92152D9868B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B9C72-466A-4EE2-BB28-3F741989E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64FCF-437F-4FC3-9389-A91585F746CD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43C69-06A4-4EBE-81DE-9D6ED47BE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D9FCA-2988-44CD-9740-7310D1F77254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C5604-13CC-48CE-AF93-2A7B2CBF4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4FE8-681A-44DA-B0EF-AA11E339DB17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6FA2C-3BD4-4F2E-B453-A843207D3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FBE40-27F5-4A14-8A66-9D9653A494FE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93ABB-0E59-4680-B3C7-D35B3868B5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EB4CF-3698-4BAE-84E7-999556D69978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059E9-3712-490F-BBC4-1F20F4E78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97585-26A9-4AEF-AA7B-C72C58345D52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146E9-59E4-4990-A3BF-A0850AAEC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27B35-22BF-4600-90C9-030BA03471E1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A3F20-2E50-4D14-B3B7-313952EBB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4240-6E74-4147-AA62-30386CB94B54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20E33-115A-4C4D-A55A-C764BB2CB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4B6A89-CC25-400B-A196-BB6C9F149F24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70C15F-B69D-441D-8238-032D57291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4" r:id="rId2"/>
    <p:sldLayoutId id="214748367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5" r:id="rId9"/>
    <p:sldLayoutId id="2147483670" r:id="rId10"/>
    <p:sldLayoutId id="2147483671" r:id="rId11"/>
    <p:sldLayoutId id="214748367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775" y="1225550"/>
            <a:ext cx="7851648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Questioning</a:t>
            </a:r>
            <a:endParaRPr lang="en-US" dirty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7854950" cy="1752600"/>
          </a:xfrm>
        </p:spPr>
        <p:txBody>
          <a:bodyPr/>
          <a:lstStyle/>
          <a:p>
            <a:pPr marR="0"/>
            <a:r>
              <a:rPr lang="en-US" smtClean="0"/>
              <a:t>Ashley Schelling</a:t>
            </a:r>
          </a:p>
          <a:p>
            <a:pPr marR="0"/>
            <a:r>
              <a:rPr lang="en-US" smtClean="0"/>
              <a:t>October 12, 2010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343400"/>
            <a:ext cx="25749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3625850"/>
            <a:ext cx="1981200" cy="2973388"/>
          </a:xfrm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371600" y="1371600"/>
            <a:ext cx="6629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>
                <a:latin typeface="Constantia" pitchFamily="18" charset="0"/>
              </a:rPr>
              <a:t>   Questioning is used in comprehension</a:t>
            </a:r>
          </a:p>
          <a:p>
            <a:endParaRPr lang="en-US" sz="2400">
              <a:latin typeface="Constant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>
                <a:latin typeface="Constantia" pitchFamily="18" charset="0"/>
              </a:rPr>
              <a:t>    Questioning reflects knowledge</a:t>
            </a:r>
          </a:p>
          <a:p>
            <a:endParaRPr lang="en-US">
              <a:latin typeface="Constantia" pitchFamily="18" charset="0"/>
            </a:endParaRPr>
          </a:p>
          <a:p>
            <a:endParaRPr lang="en-US">
              <a:latin typeface="Constantia" pitchFamily="18" charset="0"/>
            </a:endParaRPr>
          </a:p>
          <a:p>
            <a:endParaRPr lang="en-US">
              <a:latin typeface="Constantia" pitchFamily="18" charset="0"/>
            </a:endParaRPr>
          </a:p>
          <a:p>
            <a:endParaRPr lang="en-US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3200" smtClean="0"/>
              <a:t>Applegate, Quinn &amp; Applegate,  (2006)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438"/>
          </a:xfrm>
        </p:spPr>
        <p:txBody>
          <a:bodyPr/>
          <a:lstStyle/>
          <a:p>
            <a:pPr>
              <a:buClr>
                <a:schemeClr val="bg1"/>
              </a:buClr>
            </a:pPr>
            <a:r>
              <a:rPr lang="en-US" smtClean="0"/>
              <a:t>Engaging students in discussion about the questions </a:t>
            </a:r>
          </a:p>
          <a:p>
            <a:pPr>
              <a:buClr>
                <a:schemeClr val="bg1"/>
              </a:buClr>
            </a:pPr>
            <a:endParaRPr lang="en-US" smtClean="0"/>
          </a:p>
          <a:p>
            <a:pPr>
              <a:buClr>
                <a:schemeClr val="bg1"/>
              </a:buClr>
            </a:pPr>
            <a:r>
              <a:rPr lang="en-US" smtClean="0"/>
              <a:t>Different types of thinkers in comprehension.</a:t>
            </a:r>
          </a:p>
          <a:p>
            <a:pPr>
              <a:buClr>
                <a:schemeClr val="bg1"/>
              </a:buClr>
              <a:buFont typeface="Wingdings 2" pitchFamily="18" charset="2"/>
              <a:buNone/>
            </a:pPr>
            <a:r>
              <a:rPr lang="en-US" smtClean="0"/>
              <a:t>        Literalists, fuzzy thinkers, left fielders, quiz     	contestants, politicians, dodgers, authors, 	minimalists</a:t>
            </a:r>
          </a:p>
          <a:p>
            <a:pPr>
              <a:buClr>
                <a:schemeClr val="bg1"/>
              </a:buClr>
              <a:buFont typeface="Wingdings 2" pitchFamily="18" charset="2"/>
              <a:buNone/>
            </a:pPr>
            <a:r>
              <a:rPr lang="en-US" smtClean="0"/>
              <a:t>Discussion allows the teacher to observe and identify any obstacles.</a:t>
            </a:r>
          </a:p>
          <a:p>
            <a:pPr>
              <a:buClr>
                <a:schemeClr val="bg1"/>
              </a:buClr>
              <a:buFont typeface="Wingdings 2" pitchFamily="18" charset="2"/>
              <a:buNone/>
            </a:pPr>
            <a:endParaRPr lang="en-US" smtClean="0"/>
          </a:p>
          <a:p>
            <a:pPr>
              <a:buClr>
                <a:schemeClr val="bg1"/>
              </a:buClr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0300" y="4800600"/>
            <a:ext cx="27447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3AE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4822" name="Picture 6" descr="4541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7343775" cy="566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3600" smtClean="0"/>
              <a:t>Cortese, (2003)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438"/>
          </a:xfrm>
        </p:spPr>
        <p:txBody>
          <a:bodyPr/>
          <a:lstStyle/>
          <a:p>
            <a:r>
              <a:rPr lang="en-US" smtClean="0"/>
              <a:t>Question and Answer Relationships</a:t>
            </a:r>
          </a:p>
          <a:p>
            <a:pPr>
              <a:buFont typeface="Wingdings 2" pitchFamily="18" charset="2"/>
              <a:buNone/>
            </a:pPr>
            <a:endParaRPr lang="en-US" sz="1800" smtClean="0"/>
          </a:p>
          <a:p>
            <a:r>
              <a:rPr lang="en-US" smtClean="0"/>
              <a:t>The 3 levels of question and answer relationships</a:t>
            </a:r>
          </a:p>
          <a:p>
            <a:r>
              <a:rPr lang="en-US" smtClean="0"/>
              <a:t>       Textually explicit,  textually implicit, </a:t>
            </a:r>
          </a:p>
          <a:p>
            <a:r>
              <a:rPr lang="en-US" smtClean="0"/>
              <a:t>        scriptually implicit</a:t>
            </a:r>
          </a:p>
          <a:p>
            <a:pPr>
              <a:buFont typeface="Wingdings 2" pitchFamily="18" charset="2"/>
              <a:buNone/>
            </a:pPr>
            <a:endParaRPr lang="en-US" sz="1800" smtClean="0"/>
          </a:p>
          <a:p>
            <a:r>
              <a:rPr lang="en-US" smtClean="0"/>
              <a:t>Question and answer relationships with pictures provides a higher level of comprehension.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903788"/>
            <a:ext cx="2590800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Gregory and Cahill, (2010)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Making meaning based on what they read.</a:t>
            </a:r>
          </a:p>
          <a:p>
            <a:endParaRPr lang="en-US" smtClean="0"/>
          </a:p>
          <a:p>
            <a:r>
              <a:rPr lang="en-US" smtClean="0"/>
              <a:t>“I wonders”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3733800"/>
            <a:ext cx="40100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 questions that don’t always have one answer.</a:t>
            </a:r>
          </a:p>
          <a:p>
            <a:endParaRPr lang="en-US" smtClean="0"/>
          </a:p>
          <a:p>
            <a:r>
              <a:rPr lang="en-US" smtClean="0"/>
              <a:t>Challenge the students to think and use their opinions.</a:t>
            </a:r>
          </a:p>
          <a:p>
            <a:endParaRPr lang="en-US" smtClean="0"/>
          </a:p>
          <a:p>
            <a:r>
              <a:rPr lang="en-US" smtClean="0"/>
              <a:t>“I wonder” charts and anchor charts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343400"/>
            <a:ext cx="30480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References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1700" smtClean="0"/>
              <a:t>Applegate, M.D., Quinn, K.B., Applegate, A.J., (2006). Profiles in comprehension. </a:t>
            </a:r>
            <a:r>
              <a:rPr lang="en-US" sz="1700" i="1" smtClean="0"/>
              <a:t>International Reading Association.</a:t>
            </a:r>
            <a:r>
              <a:rPr lang="en-US" sz="1700" smtClean="0"/>
              <a:t> </a:t>
            </a:r>
            <a:r>
              <a:rPr lang="en-US" sz="1700" i="1" smtClean="0"/>
              <a:t>60</a:t>
            </a:r>
            <a:r>
              <a:rPr lang="en-US" sz="1700" smtClean="0"/>
              <a:t> (1), 48-57.</a:t>
            </a:r>
          </a:p>
          <a:p>
            <a:pPr>
              <a:buFont typeface="Wingdings 2" pitchFamily="18" charset="2"/>
              <a:buNone/>
            </a:pPr>
            <a:r>
              <a:rPr lang="en-US" sz="1700" smtClean="0"/>
              <a:t>Cortese, E.E., (2003). The application of question-answer relationship strategies to pictures. </a:t>
            </a:r>
            <a:r>
              <a:rPr lang="en-US" sz="1700" i="1" smtClean="0"/>
              <a:t>The Reading Teacher.</a:t>
            </a:r>
            <a:r>
              <a:rPr lang="en-US" sz="1700" smtClean="0"/>
              <a:t> </a:t>
            </a:r>
            <a:r>
              <a:rPr lang="en-US" sz="1700" i="1" smtClean="0"/>
              <a:t>55</a:t>
            </a:r>
            <a:r>
              <a:rPr lang="en-US" sz="1700" smtClean="0"/>
              <a:t>(1), 374-379.</a:t>
            </a:r>
          </a:p>
          <a:p>
            <a:pPr>
              <a:buFont typeface="Wingdings 2" pitchFamily="18" charset="2"/>
              <a:buNone/>
            </a:pPr>
            <a:r>
              <a:rPr lang="en-US" sz="1700" smtClean="0"/>
              <a:t>Gregroy, A.E., Cahill, M.A., (2010). Kindergarteners can do it, too! Comprehsnion strategies for early readers. </a:t>
            </a:r>
            <a:r>
              <a:rPr lang="en-US" sz="1700" i="1" smtClean="0"/>
              <a:t>Reading Teacher.</a:t>
            </a:r>
            <a:r>
              <a:rPr lang="en-US" sz="1700" smtClean="0"/>
              <a:t> </a:t>
            </a:r>
            <a:r>
              <a:rPr lang="en-US" sz="1700" i="1" smtClean="0"/>
              <a:t>63</a:t>
            </a:r>
            <a:r>
              <a:rPr lang="en-US" sz="1700" smtClean="0"/>
              <a:t>(6), 515-520.</a:t>
            </a:r>
          </a:p>
          <a:p>
            <a:pPr>
              <a:buFont typeface="Wingdings 2" pitchFamily="18" charset="2"/>
              <a:buNone/>
            </a:pPr>
            <a:r>
              <a:rPr lang="en-US" sz="1700" smtClean="0"/>
              <a:t>Parker, M., Hurry J., (2007). Teachers’ use of questioning and modelling comprehension skills in primary classrooms. </a:t>
            </a:r>
            <a:r>
              <a:rPr lang="en-US" sz="1700" i="1" smtClean="0"/>
              <a:t>Educational Review.</a:t>
            </a:r>
            <a:r>
              <a:rPr lang="en-US" sz="1700" smtClean="0"/>
              <a:t> </a:t>
            </a:r>
            <a:r>
              <a:rPr lang="en-US" sz="1700" i="1" smtClean="0"/>
              <a:t>59</a:t>
            </a:r>
            <a:r>
              <a:rPr lang="en-US" sz="1700" smtClean="0"/>
              <a:t>(3), 299-314</a:t>
            </a:r>
          </a:p>
          <a:p>
            <a:endParaRPr lang="en-US" smtClean="0"/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572000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223</TotalTime>
  <Words>198</Words>
  <Application>Microsoft Office PowerPoint</Application>
  <PresentationFormat>On-screen Show (4:3)</PresentationFormat>
  <Paragraphs>42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Constantia</vt:lpstr>
      <vt:lpstr>Arial</vt:lpstr>
      <vt:lpstr>Calibri</vt:lpstr>
      <vt:lpstr>Wingdings 2</vt:lpstr>
      <vt:lpstr>Wingdings</vt:lpstr>
      <vt:lpstr>Flow</vt:lpstr>
      <vt:lpstr>Flow</vt:lpstr>
      <vt:lpstr>Flow</vt:lpstr>
      <vt:lpstr>Flow</vt:lpstr>
      <vt:lpstr>Slide 1</vt:lpstr>
      <vt:lpstr>Slide 2</vt:lpstr>
      <vt:lpstr>Applegate, Quinn &amp; Applegate,  (2006)</vt:lpstr>
      <vt:lpstr>Slide 4</vt:lpstr>
      <vt:lpstr>Cortese, (2003)</vt:lpstr>
      <vt:lpstr>Gregory and Cahill, (2010)</vt:lpstr>
      <vt:lpstr>Slide 7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Questioning</dc:title>
  <dc:creator>Ashley</dc:creator>
  <cp:lastModifiedBy>Wilmington College</cp:lastModifiedBy>
  <cp:revision>24</cp:revision>
  <dcterms:created xsi:type="dcterms:W3CDTF">2010-10-10T17:28:43Z</dcterms:created>
  <dcterms:modified xsi:type="dcterms:W3CDTF">2010-10-12T20:08:16Z</dcterms:modified>
</cp:coreProperties>
</file>